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62" r:id="rId6"/>
    <p:sldId id="263" r:id="rId7"/>
    <p:sldId id="275" r:id="rId8"/>
    <p:sldId id="291" r:id="rId9"/>
    <p:sldId id="290" r:id="rId10"/>
    <p:sldId id="277" r:id="rId11"/>
    <p:sldId id="276" r:id="rId12"/>
    <p:sldId id="292" r:id="rId13"/>
    <p:sldId id="289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FF00"/>
    <a:srgbClr val="000644"/>
    <a:srgbClr val="B8A1FF"/>
    <a:srgbClr val="431F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16A664-81A5-4794-874C-3705D777667C}" v="6" dt="2022-10-04T08:03:30.320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8602" autoAdjust="0"/>
  </p:normalViewPr>
  <p:slideViewPr>
    <p:cSldViewPr snapToGrid="0">
      <p:cViewPr varScale="1">
        <p:scale>
          <a:sx n="70" d="100"/>
          <a:sy n="70" d="100"/>
        </p:scale>
        <p:origin x="112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Noordeloos" userId="df9f46e9-7760-4f6a-814f-9e8180d7b46a" providerId="ADAL" clId="{EE16A664-81A5-4794-874C-3705D777667C}"/>
    <pc:docChg chg="undo custSel addSld delSld modSld sldOrd">
      <pc:chgData name="Thomas Noordeloos" userId="df9f46e9-7760-4f6a-814f-9e8180d7b46a" providerId="ADAL" clId="{EE16A664-81A5-4794-874C-3705D777667C}" dt="2022-10-04T08:03:33.827" v="103" actId="108"/>
      <pc:docMkLst>
        <pc:docMk/>
      </pc:docMkLst>
      <pc:sldChg chg="modSp mod">
        <pc:chgData name="Thomas Noordeloos" userId="df9f46e9-7760-4f6a-814f-9e8180d7b46a" providerId="ADAL" clId="{EE16A664-81A5-4794-874C-3705D777667C}" dt="2022-10-04T08:03:33.827" v="103" actId="108"/>
        <pc:sldMkLst>
          <pc:docMk/>
          <pc:sldMk cId="2859079353" sldId="256"/>
        </pc:sldMkLst>
        <pc:graphicFrameChg chg="mod modGraphic">
          <ac:chgData name="Thomas Noordeloos" userId="df9f46e9-7760-4f6a-814f-9e8180d7b46a" providerId="ADAL" clId="{EE16A664-81A5-4794-874C-3705D777667C}" dt="2022-10-04T08:03:33.827" v="103" actId="108"/>
          <ac:graphicFrameMkLst>
            <pc:docMk/>
            <pc:sldMk cId="2859079353" sldId="256"/>
            <ac:graphicFrameMk id="7" creationId="{E301E4D4-09EB-42FE-AC70-36D3DFBAE62B}"/>
          </ac:graphicFrameMkLst>
        </pc:graphicFrameChg>
      </pc:sldChg>
      <pc:sldChg chg="modSp mod">
        <pc:chgData name="Thomas Noordeloos" userId="df9f46e9-7760-4f6a-814f-9e8180d7b46a" providerId="ADAL" clId="{EE16A664-81A5-4794-874C-3705D777667C}" dt="2022-10-04T07:57:33.521" v="7" actId="20577"/>
        <pc:sldMkLst>
          <pc:docMk/>
          <pc:sldMk cId="2213801107" sldId="262"/>
        </pc:sldMkLst>
        <pc:spChg chg="mod">
          <ac:chgData name="Thomas Noordeloos" userId="df9f46e9-7760-4f6a-814f-9e8180d7b46a" providerId="ADAL" clId="{EE16A664-81A5-4794-874C-3705D777667C}" dt="2022-10-04T07:57:33.521" v="7" actId="20577"/>
          <ac:spMkLst>
            <pc:docMk/>
            <pc:sldMk cId="2213801107" sldId="262"/>
            <ac:spMk id="8" creationId="{00000000-0000-0000-0000-000000000000}"/>
          </ac:spMkLst>
        </pc:spChg>
      </pc:sldChg>
      <pc:sldChg chg="addSp delSp modSp mod delAnim modNotesTx">
        <pc:chgData name="Thomas Noordeloos" userId="df9f46e9-7760-4f6a-814f-9e8180d7b46a" providerId="ADAL" clId="{EE16A664-81A5-4794-874C-3705D777667C}" dt="2022-10-04T07:59:46.194" v="24" actId="113"/>
        <pc:sldMkLst>
          <pc:docMk/>
          <pc:sldMk cId="1625894897" sldId="263"/>
        </pc:sldMkLst>
        <pc:spChg chg="mod">
          <ac:chgData name="Thomas Noordeloos" userId="df9f46e9-7760-4f6a-814f-9e8180d7b46a" providerId="ADAL" clId="{EE16A664-81A5-4794-874C-3705D777667C}" dt="2022-10-04T07:59:32.772" v="20" actId="113"/>
          <ac:spMkLst>
            <pc:docMk/>
            <pc:sldMk cId="1625894897" sldId="263"/>
            <ac:spMk id="2" creationId="{00000000-0000-0000-0000-000000000000}"/>
          </ac:spMkLst>
        </pc:spChg>
        <pc:spChg chg="del">
          <ac:chgData name="Thomas Noordeloos" userId="df9f46e9-7760-4f6a-814f-9e8180d7b46a" providerId="ADAL" clId="{EE16A664-81A5-4794-874C-3705D777667C}" dt="2022-10-04T07:57:46.742" v="8" actId="478"/>
          <ac:spMkLst>
            <pc:docMk/>
            <pc:sldMk cId="1625894897" sldId="263"/>
            <ac:spMk id="3" creationId="{00000000-0000-0000-0000-000000000000}"/>
          </ac:spMkLst>
        </pc:spChg>
        <pc:spChg chg="add del mod">
          <ac:chgData name="Thomas Noordeloos" userId="df9f46e9-7760-4f6a-814f-9e8180d7b46a" providerId="ADAL" clId="{EE16A664-81A5-4794-874C-3705D777667C}" dt="2022-10-04T07:57:51.679" v="9" actId="478"/>
          <ac:spMkLst>
            <pc:docMk/>
            <pc:sldMk cId="1625894897" sldId="263"/>
            <ac:spMk id="5" creationId="{3EF68B43-F443-B6A3-6989-D68FB53E4F8A}"/>
          </ac:spMkLst>
        </pc:spChg>
        <pc:spChg chg="add mod">
          <ac:chgData name="Thomas Noordeloos" userId="df9f46e9-7760-4f6a-814f-9e8180d7b46a" providerId="ADAL" clId="{EE16A664-81A5-4794-874C-3705D777667C}" dt="2022-10-04T07:58:20.172" v="13" actId="404"/>
          <ac:spMkLst>
            <pc:docMk/>
            <pc:sldMk cId="1625894897" sldId="263"/>
            <ac:spMk id="6" creationId="{8C08B756-832D-C604-390A-7D861D57E295}"/>
          </ac:spMkLst>
        </pc:spChg>
        <pc:spChg chg="del">
          <ac:chgData name="Thomas Noordeloos" userId="df9f46e9-7760-4f6a-814f-9e8180d7b46a" providerId="ADAL" clId="{EE16A664-81A5-4794-874C-3705D777667C}" dt="2022-10-04T07:57:46.742" v="8" actId="478"/>
          <ac:spMkLst>
            <pc:docMk/>
            <pc:sldMk cId="1625894897" sldId="263"/>
            <ac:spMk id="7" creationId="{00000000-0000-0000-0000-000000000000}"/>
          </ac:spMkLst>
        </pc:spChg>
        <pc:spChg chg="del">
          <ac:chgData name="Thomas Noordeloos" userId="df9f46e9-7760-4f6a-814f-9e8180d7b46a" providerId="ADAL" clId="{EE16A664-81A5-4794-874C-3705D777667C}" dt="2022-10-04T07:57:46.742" v="8" actId="478"/>
          <ac:spMkLst>
            <pc:docMk/>
            <pc:sldMk cId="1625894897" sldId="263"/>
            <ac:spMk id="8" creationId="{00000000-0000-0000-0000-000000000000}"/>
          </ac:spMkLst>
        </pc:spChg>
        <pc:spChg chg="del">
          <ac:chgData name="Thomas Noordeloos" userId="df9f46e9-7760-4f6a-814f-9e8180d7b46a" providerId="ADAL" clId="{EE16A664-81A5-4794-874C-3705D777667C}" dt="2022-10-04T07:57:46.742" v="8" actId="478"/>
          <ac:spMkLst>
            <pc:docMk/>
            <pc:sldMk cId="1625894897" sldId="263"/>
            <ac:spMk id="9" creationId="{00000000-0000-0000-0000-000000000000}"/>
          </ac:spMkLst>
        </pc:spChg>
        <pc:spChg chg="add mod">
          <ac:chgData name="Thomas Noordeloos" userId="df9f46e9-7760-4f6a-814f-9e8180d7b46a" providerId="ADAL" clId="{EE16A664-81A5-4794-874C-3705D777667C}" dt="2022-10-04T07:58:30.623" v="14" actId="1076"/>
          <ac:spMkLst>
            <pc:docMk/>
            <pc:sldMk cId="1625894897" sldId="263"/>
            <ac:spMk id="10" creationId="{FB0F302D-7267-BB2A-96E6-255F05E83EB8}"/>
          </ac:spMkLst>
        </pc:spChg>
        <pc:spChg chg="add mod">
          <ac:chgData name="Thomas Noordeloos" userId="df9f46e9-7760-4f6a-814f-9e8180d7b46a" providerId="ADAL" clId="{EE16A664-81A5-4794-874C-3705D777667C}" dt="2022-10-04T07:59:46.194" v="24" actId="113"/>
          <ac:spMkLst>
            <pc:docMk/>
            <pc:sldMk cId="1625894897" sldId="263"/>
            <ac:spMk id="11" creationId="{F8A5F4F4-CD5A-63B9-5C14-7820A4426775}"/>
          </ac:spMkLst>
        </pc:spChg>
        <pc:spChg chg="add mod">
          <ac:chgData name="Thomas Noordeloos" userId="df9f46e9-7760-4f6a-814f-9e8180d7b46a" providerId="ADAL" clId="{EE16A664-81A5-4794-874C-3705D777667C}" dt="2022-10-04T07:59:26.294" v="19" actId="1076"/>
          <ac:spMkLst>
            <pc:docMk/>
            <pc:sldMk cId="1625894897" sldId="263"/>
            <ac:spMk id="12" creationId="{C947F72D-BD97-0E60-0C89-DD2FB003AA7B}"/>
          </ac:spMkLst>
        </pc:spChg>
      </pc:sldChg>
      <pc:sldChg chg="del">
        <pc:chgData name="Thomas Noordeloos" userId="df9f46e9-7760-4f6a-814f-9e8180d7b46a" providerId="ADAL" clId="{EE16A664-81A5-4794-874C-3705D777667C}" dt="2022-10-04T07:58:57.952" v="16" actId="47"/>
        <pc:sldMkLst>
          <pc:docMk/>
          <pc:sldMk cId="3355085347" sldId="283"/>
        </pc:sldMkLst>
      </pc:sldChg>
      <pc:sldChg chg="del">
        <pc:chgData name="Thomas Noordeloos" userId="df9f46e9-7760-4f6a-814f-9e8180d7b46a" providerId="ADAL" clId="{EE16A664-81A5-4794-874C-3705D777667C}" dt="2022-10-04T07:58:57.952" v="16" actId="47"/>
        <pc:sldMkLst>
          <pc:docMk/>
          <pc:sldMk cId="67367194" sldId="284"/>
        </pc:sldMkLst>
      </pc:sldChg>
      <pc:sldChg chg="del">
        <pc:chgData name="Thomas Noordeloos" userId="df9f46e9-7760-4f6a-814f-9e8180d7b46a" providerId="ADAL" clId="{EE16A664-81A5-4794-874C-3705D777667C}" dt="2022-10-04T07:58:57.952" v="16" actId="47"/>
        <pc:sldMkLst>
          <pc:docMk/>
          <pc:sldMk cId="772638536" sldId="285"/>
        </pc:sldMkLst>
      </pc:sldChg>
      <pc:sldChg chg="del">
        <pc:chgData name="Thomas Noordeloos" userId="df9f46e9-7760-4f6a-814f-9e8180d7b46a" providerId="ADAL" clId="{EE16A664-81A5-4794-874C-3705D777667C}" dt="2022-10-04T07:58:57.952" v="16" actId="47"/>
        <pc:sldMkLst>
          <pc:docMk/>
          <pc:sldMk cId="246258114" sldId="286"/>
        </pc:sldMkLst>
      </pc:sldChg>
      <pc:sldChg chg="del">
        <pc:chgData name="Thomas Noordeloos" userId="df9f46e9-7760-4f6a-814f-9e8180d7b46a" providerId="ADAL" clId="{EE16A664-81A5-4794-874C-3705D777667C}" dt="2022-10-04T07:58:57.952" v="16" actId="47"/>
        <pc:sldMkLst>
          <pc:docMk/>
          <pc:sldMk cId="1478955281" sldId="287"/>
        </pc:sldMkLst>
      </pc:sldChg>
      <pc:sldChg chg="del">
        <pc:chgData name="Thomas Noordeloos" userId="df9f46e9-7760-4f6a-814f-9e8180d7b46a" providerId="ADAL" clId="{EE16A664-81A5-4794-874C-3705D777667C}" dt="2022-10-04T07:58:57.952" v="16" actId="47"/>
        <pc:sldMkLst>
          <pc:docMk/>
          <pc:sldMk cId="2152094131" sldId="288"/>
        </pc:sldMkLst>
      </pc:sldChg>
      <pc:sldChg chg="modSp add del mod">
        <pc:chgData name="Thomas Noordeloos" userId="df9f46e9-7760-4f6a-814f-9e8180d7b46a" providerId="ADAL" clId="{EE16A664-81A5-4794-874C-3705D777667C}" dt="2022-10-04T08:01:53.909" v="28" actId="20577"/>
        <pc:sldMkLst>
          <pc:docMk/>
          <pc:sldMk cId="2716772870" sldId="289"/>
        </pc:sldMkLst>
        <pc:spChg chg="mod">
          <ac:chgData name="Thomas Noordeloos" userId="df9f46e9-7760-4f6a-814f-9e8180d7b46a" providerId="ADAL" clId="{EE16A664-81A5-4794-874C-3705D777667C}" dt="2022-10-04T08:01:53.909" v="28" actId="20577"/>
          <ac:spMkLst>
            <pc:docMk/>
            <pc:sldMk cId="2716772870" sldId="289"/>
            <ac:spMk id="2" creationId="{00000000-0000-0000-0000-000000000000}"/>
          </ac:spMkLst>
        </pc:spChg>
      </pc:sldChg>
      <pc:sldChg chg="addSp modSp add mod ord">
        <pc:chgData name="Thomas Noordeloos" userId="df9f46e9-7760-4f6a-814f-9e8180d7b46a" providerId="ADAL" clId="{EE16A664-81A5-4794-874C-3705D777667C}" dt="2022-10-04T08:03:14.011" v="99" actId="207"/>
        <pc:sldMkLst>
          <pc:docMk/>
          <pc:sldMk cId="2050230610" sldId="292"/>
        </pc:sldMkLst>
        <pc:spChg chg="mod">
          <ac:chgData name="Thomas Noordeloos" userId="df9f46e9-7760-4f6a-814f-9e8180d7b46a" providerId="ADAL" clId="{EE16A664-81A5-4794-874C-3705D777667C}" dt="2022-10-04T08:02:05.075" v="40" actId="20577"/>
          <ac:spMkLst>
            <pc:docMk/>
            <pc:sldMk cId="2050230610" sldId="292"/>
            <ac:spMk id="2" creationId="{00000000-0000-0000-0000-000000000000}"/>
          </ac:spMkLst>
        </pc:spChg>
        <pc:spChg chg="add mod">
          <ac:chgData name="Thomas Noordeloos" userId="df9f46e9-7760-4f6a-814f-9e8180d7b46a" providerId="ADAL" clId="{EE16A664-81A5-4794-874C-3705D777667C}" dt="2022-10-04T08:03:14.011" v="99" actId="207"/>
          <ac:spMkLst>
            <pc:docMk/>
            <pc:sldMk cId="2050230610" sldId="292"/>
            <ac:spMk id="5" creationId="{57C214B9-45F0-21F2-EBF0-F8E0F5E5A0E1}"/>
          </ac:spMkLst>
        </pc:spChg>
        <pc:picChg chg="mod">
          <ac:chgData name="Thomas Noordeloos" userId="df9f46e9-7760-4f6a-814f-9e8180d7b46a" providerId="ADAL" clId="{EE16A664-81A5-4794-874C-3705D777667C}" dt="2022-10-04T08:02:20.172" v="41" actId="1076"/>
          <ac:picMkLst>
            <pc:docMk/>
            <pc:sldMk cId="2050230610" sldId="292"/>
            <ac:picMk id="3" creationId="{7EBDE47B-78A4-48E4-B798-53E52CAE1EAF}"/>
          </ac:picMkLst>
        </pc:picChg>
      </pc:sldChg>
      <pc:sldMasterChg chg="delSldLayout">
        <pc:chgData name="Thomas Noordeloos" userId="df9f46e9-7760-4f6a-814f-9e8180d7b46a" providerId="ADAL" clId="{EE16A664-81A5-4794-874C-3705D777667C}" dt="2022-10-04T07:59:57.902" v="25" actId="47"/>
        <pc:sldMasterMkLst>
          <pc:docMk/>
          <pc:sldMasterMk cId="3996255573" sldId="2147483648"/>
        </pc:sldMasterMkLst>
        <pc:sldLayoutChg chg="del">
          <pc:chgData name="Thomas Noordeloos" userId="df9f46e9-7760-4f6a-814f-9e8180d7b46a" providerId="ADAL" clId="{EE16A664-81A5-4794-874C-3705D777667C}" dt="2022-10-04T07:59:57.902" v="25" actId="47"/>
          <pc:sldLayoutMkLst>
            <pc:docMk/>
            <pc:sldMasterMk cId="3996255573" sldId="2147483648"/>
            <pc:sldLayoutMk cId="3611350385" sldId="2147483660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1538-1FC0-48D9-B70E-2DC3874948F2}" type="datetimeFigureOut">
              <a:rPr lang="nl-NL" smtClean="0"/>
              <a:t>4-10-2022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D9B25-5126-4124-8E8A-22611371FA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4477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nl-NL" b="0" i="0" dirty="0">
              <a:solidFill>
                <a:srgbClr val="495057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9834FE-E567-414E-8FB2-127DAA8372AB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4308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Vormentaal">
            <a:extLst>
              <a:ext uri="{FF2B5EF4-FFF2-40B4-BE49-F238E27FC236}">
                <a16:creationId xmlns:a16="http://schemas.microsoft.com/office/drawing/2014/main" id="{B1A8BD68-CFB7-4CE8-927C-EC6ABA7511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6C8E20B-A0BF-4CD6-AEE6-FAEAB7BE1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894417-9658-4824-AB01-4E994083A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824CAF-DF54-4A8A-A4C4-E08E0DB6F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4-10-2022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008C39-37FF-4EBA-8913-006DB03BC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78F163C-C938-43FA-A41C-FC704C35311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244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Vormentaal">
            <a:extLst>
              <a:ext uri="{FF2B5EF4-FFF2-40B4-BE49-F238E27FC236}">
                <a16:creationId xmlns:a16="http://schemas.microsoft.com/office/drawing/2014/main" id="{9F6768AA-6EFF-47EC-90A7-8C4D4510EF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C041AC9-116B-4F01-8FC8-907E718B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DFFB96-23F6-436F-B999-260145B3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4-10-2022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CEA7AC-038A-4FE9-8417-7A5B7BC1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2CD80BFB-C780-410E-B4A6-97DA0C40417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27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FF87D9-0B69-41E6-BCC7-2A763CFB9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5094E34-B709-4148-AAD2-3E31B39B3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4-10-2022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AB07FF9-DFE7-4583-9ED1-72016D530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A20854E-98DB-41E1-A8DE-A42436926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7544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8ACAC9-ECF3-4BF9-89BB-4A35413FB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7862A1F-6B62-4D5A-9714-1CC911E40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1709738"/>
            <a:ext cx="11449050" cy="4419599"/>
          </a:xfrm>
        </p:spPr>
        <p:txBody>
          <a:bodyPr/>
          <a:lstStyle/>
          <a:p>
            <a:pPr lvl="0"/>
            <a:r>
              <a:rPr lang="nl-NL" noProof="0"/>
              <a:t>Klikken om de tekststijl van het model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07597BC-18ED-482A-873D-96B7CCB4B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D9A7-5527-47EE-8062-0FE93CE397CF}" type="datetimeFigureOut">
              <a:rPr lang="nl-NL" smtClean="0"/>
              <a:t>4-10-2022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2DE1A5E-2394-483A-893D-2790CEA03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9F1DCAE-8B52-4C7A-810D-897B0B766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8764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8ACAC9-ECF3-4BF9-89BB-4A35413FB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7862A1F-6B62-4D5A-9714-1CC911E40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1709738"/>
            <a:ext cx="11449050" cy="4419599"/>
          </a:xfrm>
        </p:spPr>
        <p:txBody>
          <a:bodyPr/>
          <a:lstStyle/>
          <a:p>
            <a:pPr lvl="0"/>
            <a:r>
              <a:rPr lang="nl-NL" noProof="0"/>
              <a:t>Klikken om de tekststijl van het model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07597BC-18ED-482A-873D-96B7CCB4B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D9A7-5527-47EE-8062-0FE93CE397CF}" type="datetimeFigureOut">
              <a:rPr lang="nl-NL" smtClean="0"/>
              <a:t>4-10-2022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2DE1A5E-2394-483A-893D-2790CEA03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9F1DCAE-8B52-4C7A-810D-897B0B766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195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8ACAC9-ECF3-4BF9-89BB-4A35413FB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7862A1F-6B62-4D5A-9714-1CC911E40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1709738"/>
            <a:ext cx="11449050" cy="4419599"/>
          </a:xfrm>
        </p:spPr>
        <p:txBody>
          <a:bodyPr/>
          <a:lstStyle/>
          <a:p>
            <a:pPr lvl="0"/>
            <a:r>
              <a:rPr lang="nl-NL" noProof="0"/>
              <a:t>Klikken om de tekststijl van het model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07597BC-18ED-482A-873D-96B7CCB4B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D9A7-5527-47EE-8062-0FE93CE397CF}" type="datetimeFigureOut">
              <a:rPr lang="nl-NL" smtClean="0"/>
              <a:t>4-10-2022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2DE1A5E-2394-483A-893D-2790CEA03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9F1DCAE-8B52-4C7A-810D-897B0B766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5315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1989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0B5335E-426E-4FF0-8BD0-AFA8ACBB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11905F-E1EF-40AB-9922-3DF6880C6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34E063-366F-47A5-A903-1168B0A1F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D4D1-00C4-4E8E-99A5-8D1DF5379DBE}" type="datetimeFigureOut">
              <a:rPr lang="nl-NL" smtClean="0"/>
              <a:t>4-10-2022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8F1765-D70C-4E4A-B52C-213A0677F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C37449-F706-428B-B279-352BF37C0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Vormentaal">
            <a:extLst>
              <a:ext uri="{FF2B5EF4-FFF2-40B4-BE49-F238E27FC236}">
                <a16:creationId xmlns:a16="http://schemas.microsoft.com/office/drawing/2014/main" id="{2074DCA5-5660-40C3-B12B-972CD979B84F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7BC48F74-8E96-4434-A02B-EA3EE1F88D74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25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8" r:id="rId5"/>
    <p:sldLayoutId id="2147483659" r:id="rId6"/>
    <p:sldLayoutId id="2147483660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onomielokaal.nl/koste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b="1" dirty="0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Financieel management</a:t>
            </a:r>
            <a:endParaRPr lang="nl-NL" sz="4400" dirty="0">
              <a:solidFill>
                <a:srgbClr val="B8A1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jdelijke aanduiding voor inhoud 5">
            <a:extLst>
              <a:ext uri="{FF2B5EF4-FFF2-40B4-BE49-F238E27FC236}">
                <a16:creationId xmlns:a16="http://schemas.microsoft.com/office/drawing/2014/main" id="{D3700955-4AB3-462E-A398-76CFA58BDAB0}"/>
              </a:ext>
            </a:extLst>
          </p:cNvPr>
          <p:cNvSpPr txBox="1">
            <a:spLocks/>
          </p:cNvSpPr>
          <p:nvPr/>
        </p:nvSpPr>
        <p:spPr>
          <a:xfrm>
            <a:off x="8733347" y="1736252"/>
            <a:ext cx="2562138" cy="203280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12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IBS Thema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Projectmanagement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200" b="1" dirty="0">
                <a:latin typeface="Arial" panose="020B0604020202020204" pitchFamily="34" charset="0"/>
                <a:cs typeface="Arial" panose="020B0604020202020204" pitchFamily="34" charset="0"/>
              </a:rPr>
              <a:t> Financieel management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Marketing en communicatie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verborgen impact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Samenwerken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1B96BA2-902A-4078-8942-E8A2417A9A29}"/>
              </a:ext>
            </a:extLst>
          </p:cNvPr>
          <p:cNvSpPr txBox="1">
            <a:spLocks/>
          </p:cNvSpPr>
          <p:nvPr/>
        </p:nvSpPr>
        <p:spPr bwMode="auto">
          <a:xfrm>
            <a:off x="1915404" y="1729015"/>
            <a:ext cx="4066295" cy="3109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8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Begrippen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 Budget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 Kostensoorten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 Constante / vaste kosten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 Variabele kosten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 Directe kosten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 Indirecte kosten</a:t>
            </a:r>
          </a:p>
          <a:p>
            <a:pPr>
              <a:buFont typeface="Wingdings" panose="05000000000000000000" pitchFamily="2" charset="2"/>
              <a:buChar char="ü"/>
            </a:pPr>
            <a:endParaRPr 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el 13">
            <a:extLst>
              <a:ext uri="{FF2B5EF4-FFF2-40B4-BE49-F238E27FC236}">
                <a16:creationId xmlns:a16="http://schemas.microsoft.com/office/drawing/2014/main" id="{E301E4D4-09EB-42FE-AC70-36D3DFBAE6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455694"/>
              </p:ext>
            </p:extLst>
          </p:nvPr>
        </p:nvGraphicFramePr>
        <p:xfrm>
          <a:off x="2032961" y="6161520"/>
          <a:ext cx="7459328" cy="48256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38909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726612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847289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482561"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rgbClr val="000644"/>
                          </a:solidFill>
                          <a:latin typeface="+mn-lt"/>
                          <a:ea typeface="+mn-ea"/>
                          <a:cs typeface="+mn-cs"/>
                        </a:rPr>
                        <a:t>Week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pic>
        <p:nvPicPr>
          <p:cNvPr id="8" name="Afbeelding 7">
            <a:extLst>
              <a:ext uri="{FF2B5EF4-FFF2-40B4-BE49-F238E27FC236}">
                <a16:creationId xmlns:a16="http://schemas.microsoft.com/office/drawing/2014/main" id="{272DB993-96F3-4002-941E-7B94050E844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98"/>
          <a:stretch/>
        </p:blipFill>
        <p:spPr>
          <a:xfrm>
            <a:off x="7714458" y="1712880"/>
            <a:ext cx="836782" cy="709602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D97B8CFA-CDB8-40FD-96FE-27726BF102A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2"/>
          <a:stretch/>
        </p:blipFill>
        <p:spPr>
          <a:xfrm>
            <a:off x="896515" y="1736252"/>
            <a:ext cx="836782" cy="701959"/>
          </a:xfrm>
          <a:prstGeom prst="rect">
            <a:avLst/>
          </a:prstGeom>
        </p:spPr>
      </p:pic>
      <p:sp>
        <p:nvSpPr>
          <p:cNvPr id="10" name="Tijdelijke aanduiding voor inhoud 5">
            <a:extLst>
              <a:ext uri="{FF2B5EF4-FFF2-40B4-BE49-F238E27FC236}">
                <a16:creationId xmlns:a16="http://schemas.microsoft.com/office/drawing/2014/main" id="{60253159-9685-4938-B8A7-8D90D4ABB2F1}"/>
              </a:ext>
            </a:extLst>
          </p:cNvPr>
          <p:cNvSpPr txBox="1">
            <a:spLocks/>
          </p:cNvSpPr>
          <p:nvPr/>
        </p:nvSpPr>
        <p:spPr bwMode="auto">
          <a:xfrm>
            <a:off x="8733347" y="4128719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2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IBS Toetsing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 Kennistoets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 Plan van aanpak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Presentatie</a:t>
            </a: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A72F2EFB-702C-4409-A49D-663AAFCEF81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80"/>
          <a:stretch/>
        </p:blipFill>
        <p:spPr>
          <a:xfrm>
            <a:off x="7714458" y="4128719"/>
            <a:ext cx="840560" cy="70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079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Jurgen Rutgers » Stage zonder opdracht">
            <a:extLst>
              <a:ext uri="{FF2B5EF4-FFF2-40B4-BE49-F238E27FC236}">
                <a16:creationId xmlns:a16="http://schemas.microsoft.com/office/drawing/2014/main" id="{1E4318F3-1C86-4AEA-A73C-689DEA4693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5213" y="3810978"/>
            <a:ext cx="3085599" cy="2051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Opdracht 2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09B800D0-ED3A-4682-9E31-997AD0F7AC08}"/>
              </a:ext>
            </a:extLst>
          </p:cNvPr>
          <p:cNvSpPr txBox="1"/>
          <p:nvPr/>
        </p:nvSpPr>
        <p:spPr>
          <a:xfrm>
            <a:off x="839096" y="1581225"/>
            <a:ext cx="8599170" cy="397031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nl-NL" dirty="0">
                <a:cs typeface="Calibri"/>
              </a:rPr>
              <a:t>Verwerk onderstaande kosten in het kostenoverzicht voor het Verhalen Café.  Maak hierbij onderscheid tussen de verschillende </a:t>
            </a:r>
            <a:r>
              <a:rPr lang="nl-NL" b="1" dirty="0">
                <a:cs typeface="Calibri"/>
              </a:rPr>
              <a:t>kostensoorten </a:t>
            </a:r>
            <a:r>
              <a:rPr lang="nl-NL" dirty="0">
                <a:cs typeface="Calibri"/>
              </a:rPr>
              <a:t>en geef aan of de kosten </a:t>
            </a:r>
            <a:r>
              <a:rPr lang="nl-NL" b="1" dirty="0">
                <a:cs typeface="Calibri"/>
              </a:rPr>
              <a:t>vaste- </a:t>
            </a:r>
            <a:r>
              <a:rPr lang="nl-NL" dirty="0">
                <a:cs typeface="Calibri"/>
              </a:rPr>
              <a:t>of </a:t>
            </a:r>
            <a:r>
              <a:rPr lang="nl-NL" b="1" dirty="0">
                <a:cs typeface="Calibri"/>
              </a:rPr>
              <a:t>variabele </a:t>
            </a:r>
            <a:r>
              <a:rPr lang="nl-NL" dirty="0">
                <a:cs typeface="Calibri"/>
              </a:rPr>
              <a:t>kosten zijn. Alle bedragen zijn inclusief btw met uitzondering van personeelskosten. </a:t>
            </a:r>
          </a:p>
          <a:p>
            <a:r>
              <a:rPr lang="nl-NL" dirty="0">
                <a:cs typeface="Calibri"/>
              </a:rPr>
              <a:t>Gebruik voor deze opdracht Excel.</a:t>
            </a:r>
          </a:p>
          <a:p>
            <a:endParaRPr lang="nl-NL" dirty="0">
              <a:cs typeface="Calibri"/>
            </a:endParaRPr>
          </a:p>
          <a:p>
            <a:pPr marL="342900" indent="-342900">
              <a:buAutoNum type="alphaLcParenR"/>
            </a:pPr>
            <a:r>
              <a:rPr lang="nl-NL" dirty="0">
                <a:cs typeface="Calibri"/>
              </a:rPr>
              <a:t>Het bruto uurloon van de medewerkers van </a:t>
            </a:r>
            <a:r>
              <a:rPr lang="nl-NL" dirty="0" err="1">
                <a:cs typeface="Calibri"/>
              </a:rPr>
              <a:t>Yuverta</a:t>
            </a:r>
            <a:r>
              <a:rPr lang="nl-NL" dirty="0">
                <a:cs typeface="Calibri"/>
              </a:rPr>
              <a:t> is € 23,92.</a:t>
            </a:r>
          </a:p>
          <a:p>
            <a:pPr marL="342900" indent="-342900">
              <a:buAutoNum type="alphaLcParenR"/>
            </a:pPr>
            <a:r>
              <a:rPr lang="nl-NL" dirty="0">
                <a:cs typeface="Calibri"/>
              </a:rPr>
              <a:t>Het printen in kleur op A4 formaat is € 0,10 per print. Printen in kleur op A3 formaat kost € 0,20 per print.</a:t>
            </a:r>
          </a:p>
          <a:p>
            <a:pPr marL="342900" indent="-342900">
              <a:buAutoNum type="alphaLcParenR"/>
            </a:pPr>
            <a:r>
              <a:rPr lang="nl-NL" dirty="0">
                <a:cs typeface="Calibri"/>
              </a:rPr>
              <a:t>De huur van de locatie is € 250,- per dagdeel.</a:t>
            </a:r>
          </a:p>
          <a:p>
            <a:pPr marL="342900" indent="-342900">
              <a:buAutoNum type="alphaLcParenR"/>
            </a:pPr>
            <a:r>
              <a:rPr lang="nl-NL" dirty="0">
                <a:cs typeface="Calibri"/>
              </a:rPr>
              <a:t>Een kan koffie is € 1,67 een kan thee kost € 0,78.</a:t>
            </a:r>
          </a:p>
          <a:p>
            <a:pPr marL="342900" indent="-342900">
              <a:buAutoNum type="alphaLcParenR"/>
            </a:pPr>
            <a:r>
              <a:rPr lang="nl-NL" dirty="0">
                <a:cs typeface="Calibri"/>
              </a:rPr>
              <a:t>Toine </a:t>
            </a:r>
            <a:r>
              <a:rPr lang="nl-NL" dirty="0" err="1">
                <a:cs typeface="Calibri"/>
              </a:rPr>
              <a:t>Dings</a:t>
            </a:r>
            <a:r>
              <a:rPr lang="nl-NL" dirty="0">
                <a:cs typeface="Calibri"/>
              </a:rPr>
              <a:t> (oud student) is beschikbaar als gastspreker. Zijn tarief is € 35,00 per uur.</a:t>
            </a:r>
          </a:p>
          <a:p>
            <a:pPr marL="342900" indent="-342900">
              <a:buAutoNum type="alphaLcParenR"/>
            </a:pPr>
            <a:endParaRPr lang="nl-NL" dirty="0">
              <a:cs typeface="Calibri"/>
            </a:endParaRPr>
          </a:p>
          <a:p>
            <a:pPr marL="342900" indent="-342900">
              <a:buAutoNum type="arabicPeriod"/>
            </a:pPr>
            <a:endParaRPr lang="nl-N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16772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Programma</a:t>
            </a:r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 eaLnBrk="1" hangingPunct="1">
              <a:spcBef>
                <a:spcPts val="1000"/>
              </a:spcBef>
              <a:buNone/>
            </a:pPr>
            <a:endParaRPr lang="nl-NL" sz="2200" dirty="0">
              <a:solidFill>
                <a:srgbClr val="20382B"/>
              </a:solidFill>
              <a:latin typeface="+mj-lt"/>
            </a:endParaRPr>
          </a:p>
          <a:p>
            <a:pPr marL="228600" lvl="1" eaLnBrk="1" hangingPunct="1">
              <a:spcBef>
                <a:spcPts val="1000"/>
              </a:spcBef>
            </a:pPr>
            <a:endParaRPr lang="nl-NL" sz="2200" dirty="0">
              <a:solidFill>
                <a:srgbClr val="20382B"/>
              </a:solidFill>
              <a:latin typeface="+mj-lt"/>
            </a:endParaRPr>
          </a:p>
          <a:p>
            <a:pPr eaLnBrk="1" hangingPunct="1"/>
            <a:endParaRPr lang="nl-NL" sz="2200" dirty="0">
              <a:latin typeface="+mj-lt"/>
            </a:endParaRP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 bwMode="auto">
          <a:xfrm>
            <a:off x="838200" y="1690688"/>
            <a:ext cx="10935789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>
              <a:spcBef>
                <a:spcPts val="1000"/>
              </a:spcBef>
            </a:pPr>
            <a:r>
              <a:rPr lang="nl-NL" dirty="0">
                <a:latin typeface="+mj-lt"/>
              </a:rPr>
              <a:t>Vorige keer </a:t>
            </a:r>
          </a:p>
          <a:p>
            <a:pPr marL="228600" lvl="1">
              <a:spcBef>
                <a:spcPts val="1000"/>
              </a:spcBef>
            </a:pPr>
            <a:r>
              <a:rPr lang="nl-NL" dirty="0">
                <a:latin typeface="+mj-lt"/>
              </a:rPr>
              <a:t>Opdracht</a:t>
            </a:r>
            <a:endParaRPr lang="nl-NL" sz="2400" dirty="0">
              <a:latin typeface="+mj-lt"/>
            </a:endParaRPr>
          </a:p>
          <a:p>
            <a:pPr marL="0" lvl="1" indent="0">
              <a:spcBef>
                <a:spcPts val="1000"/>
              </a:spcBef>
              <a:buFont typeface="Arial" charset="0"/>
              <a:buNone/>
            </a:pPr>
            <a:endParaRPr lang="nl-NL" dirty="0">
              <a:latin typeface="+mj-lt"/>
            </a:endParaRPr>
          </a:p>
          <a:p>
            <a:pPr marL="228600" lvl="1">
              <a:spcBef>
                <a:spcPts val="1000"/>
              </a:spcBef>
              <a:buFont typeface="Arial" charset="0"/>
              <a:buNone/>
            </a:pPr>
            <a:r>
              <a:rPr lang="nl-NL" b="1" dirty="0">
                <a:latin typeface="+mj-lt"/>
              </a:rPr>
              <a:t>Doelstellingen:</a:t>
            </a:r>
          </a:p>
          <a:p>
            <a:pPr marL="228600" lvl="1">
              <a:spcBef>
                <a:spcPts val="1000"/>
              </a:spcBef>
            </a:pPr>
            <a:r>
              <a:rPr lang="nl-NL" dirty="0">
                <a:latin typeface="+mj-lt"/>
              </a:rPr>
              <a:t>Na deze les kunnen jullie kosten indeling op basis van:</a:t>
            </a:r>
          </a:p>
          <a:p>
            <a:pPr marL="685800" lvl="2">
              <a:spcBef>
                <a:spcPts val="1000"/>
              </a:spcBef>
            </a:pPr>
            <a:r>
              <a:rPr lang="nl-NL" sz="2400" dirty="0">
                <a:latin typeface="+mj-lt"/>
              </a:rPr>
              <a:t>Kostensoort</a:t>
            </a:r>
          </a:p>
          <a:p>
            <a:pPr marL="685800" lvl="2">
              <a:spcBef>
                <a:spcPts val="1000"/>
              </a:spcBef>
            </a:pPr>
            <a:r>
              <a:rPr lang="nl-NL" sz="2400" dirty="0">
                <a:latin typeface="+mj-lt"/>
              </a:rPr>
              <a:t>Vaste en variabele kosten</a:t>
            </a:r>
          </a:p>
          <a:p>
            <a:pPr marL="685800" lvl="2">
              <a:spcBef>
                <a:spcPts val="1000"/>
              </a:spcBef>
            </a:pPr>
            <a:r>
              <a:rPr lang="nl-NL" sz="2400" dirty="0">
                <a:latin typeface="+mj-lt"/>
              </a:rPr>
              <a:t>Directe en indirecte kosten</a:t>
            </a:r>
          </a:p>
          <a:p>
            <a:pPr marL="0" lvl="1" indent="0">
              <a:spcBef>
                <a:spcPts val="1000"/>
              </a:spcBef>
              <a:buFont typeface="Arial" charset="0"/>
              <a:buNone/>
            </a:pPr>
            <a:endParaRPr lang="nl-NL" dirty="0">
              <a:latin typeface="+mj-lt"/>
            </a:endParaRPr>
          </a:p>
          <a:p>
            <a:pPr marL="228600" lvl="1">
              <a:spcBef>
                <a:spcPts val="1000"/>
              </a:spcBef>
            </a:pPr>
            <a:endParaRPr lang="nl-NL" dirty="0">
              <a:solidFill>
                <a:srgbClr val="20382B"/>
              </a:solidFill>
              <a:latin typeface="+mj-lt"/>
            </a:endParaRPr>
          </a:p>
          <a:p>
            <a:pPr marL="228600" lvl="1">
              <a:spcBef>
                <a:spcPts val="1000"/>
              </a:spcBef>
            </a:pPr>
            <a:endParaRPr lang="nl-NL" dirty="0">
              <a:solidFill>
                <a:srgbClr val="20382B"/>
              </a:solidFill>
              <a:latin typeface="+mj-lt"/>
            </a:endParaRPr>
          </a:p>
          <a:p>
            <a:pPr marL="228600" lvl="1">
              <a:spcBef>
                <a:spcPts val="1000"/>
              </a:spcBef>
            </a:pPr>
            <a:endParaRPr lang="nl-NL" dirty="0">
              <a:solidFill>
                <a:srgbClr val="20382B"/>
              </a:solidFill>
              <a:latin typeface="+mj-lt"/>
            </a:endParaRPr>
          </a:p>
          <a:p>
            <a:pPr marL="228600" lvl="1">
              <a:spcBef>
                <a:spcPts val="1000"/>
              </a:spcBef>
            </a:pPr>
            <a:endParaRPr lang="nl-NL" dirty="0">
              <a:solidFill>
                <a:srgbClr val="20382B"/>
              </a:solidFill>
              <a:latin typeface="+mj-lt"/>
            </a:endParaRPr>
          </a:p>
          <a:p>
            <a:pPr marL="228600" lvl="1">
              <a:spcBef>
                <a:spcPts val="1000"/>
              </a:spcBef>
            </a:pPr>
            <a:endParaRPr lang="nl-NL" dirty="0">
              <a:solidFill>
                <a:srgbClr val="20382B"/>
              </a:solidFill>
              <a:latin typeface="+mj-lt"/>
            </a:endParaRPr>
          </a:p>
          <a:p>
            <a:pPr marL="228600" lvl="1">
              <a:spcBef>
                <a:spcPts val="1000"/>
              </a:spcBef>
            </a:pPr>
            <a:endParaRPr lang="nl-NL" dirty="0">
              <a:solidFill>
                <a:srgbClr val="20382B"/>
              </a:solidFill>
              <a:latin typeface="+mj-lt"/>
            </a:endParaRPr>
          </a:p>
          <a:p>
            <a:endParaRPr lang="nl-NL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13801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Vorige keer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8C08B756-832D-C604-390A-7D861D57E295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600" b="1" dirty="0"/>
              <a:t>Kosten indelen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FB0F302D-7267-BB2A-96E6-255F05E83EB8}"/>
              </a:ext>
            </a:extLst>
          </p:cNvPr>
          <p:cNvSpPr txBox="1"/>
          <p:nvPr/>
        </p:nvSpPr>
        <p:spPr>
          <a:xfrm>
            <a:off x="1786556" y="2806948"/>
            <a:ext cx="610299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sz="2000" dirty="0"/>
              <a:t>Naar kostensoort</a:t>
            </a:r>
          </a:p>
          <a:p>
            <a:pPr marL="342900" indent="-342900">
              <a:buFont typeface="+mj-lt"/>
              <a:buAutoNum type="arabicPeriod"/>
            </a:pPr>
            <a:endParaRPr lang="nl-NL" sz="2000" dirty="0"/>
          </a:p>
          <a:p>
            <a:pPr marL="342900" indent="-342900">
              <a:buFont typeface="+mj-lt"/>
              <a:buAutoNum type="arabicPeriod"/>
            </a:pPr>
            <a:r>
              <a:rPr lang="nl-NL" sz="2000" dirty="0"/>
              <a:t>In vaste &amp; variabele kosten</a:t>
            </a:r>
          </a:p>
          <a:p>
            <a:pPr marL="342900" indent="-342900">
              <a:buFont typeface="+mj-lt"/>
              <a:buAutoNum type="arabicPeriod"/>
            </a:pPr>
            <a:endParaRPr lang="nl-NL" sz="2000" dirty="0"/>
          </a:p>
          <a:p>
            <a:pPr marL="342900" indent="-342900">
              <a:buFont typeface="+mj-lt"/>
              <a:buAutoNum type="arabicPeriod"/>
            </a:pPr>
            <a:r>
              <a:rPr lang="nl-NL" sz="2000" dirty="0"/>
              <a:t>In directe &amp; indirecte kosten </a:t>
            </a:r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F8A5F4F4-CD5A-63B9-5C14-7820A4426775}"/>
              </a:ext>
            </a:extLst>
          </p:cNvPr>
          <p:cNvSpPr txBox="1">
            <a:spLocks/>
          </p:cNvSpPr>
          <p:nvPr/>
        </p:nvSpPr>
        <p:spPr>
          <a:xfrm>
            <a:off x="838200" y="434181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600" b="1" dirty="0"/>
              <a:t>Opdracht</a:t>
            </a:r>
            <a:endParaRPr lang="nl-NL" sz="4000" b="1" dirty="0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C947F72D-BD97-0E60-0C89-DD2FB003AA7B}"/>
              </a:ext>
            </a:extLst>
          </p:cNvPr>
          <p:cNvSpPr txBox="1"/>
          <p:nvPr/>
        </p:nvSpPr>
        <p:spPr>
          <a:xfrm>
            <a:off x="1786556" y="5302062"/>
            <a:ext cx="859917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sz="1800" dirty="0"/>
              <a:t>Ga naar de volgende website: </a:t>
            </a:r>
            <a:r>
              <a:rPr lang="nl-NL" sz="1800" dirty="0">
                <a:hlinkClick r:id="rId3"/>
              </a:rPr>
              <a:t>https://www.economielokaal.nl/kosten/</a:t>
            </a:r>
            <a:r>
              <a:rPr lang="nl-NL" sz="1800" dirty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Maak vraag </a:t>
            </a:r>
            <a:r>
              <a:rPr lang="nl-NL" b="1" dirty="0"/>
              <a:t>1a</a:t>
            </a:r>
            <a:r>
              <a:rPr lang="nl-NL" dirty="0"/>
              <a:t> t/m </a:t>
            </a:r>
            <a:r>
              <a:rPr lang="nl-NL" b="1" dirty="0"/>
              <a:t>1f </a:t>
            </a:r>
            <a:r>
              <a:rPr lang="nl-NL" dirty="0"/>
              <a:t>(individueel)</a:t>
            </a:r>
            <a:endParaRPr lang="nl-NL" b="1" dirty="0"/>
          </a:p>
          <a:p>
            <a:pPr marL="342900" indent="-342900">
              <a:buFont typeface="+mj-lt"/>
              <a:buAutoNum type="arabicPeriod"/>
            </a:pPr>
            <a:r>
              <a:rPr lang="nl-NL" sz="1800" dirty="0"/>
              <a:t>Controleer je antwoorden met</a:t>
            </a:r>
            <a:r>
              <a:rPr lang="nl-NL" dirty="0"/>
              <a:t> een medestudent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1625894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1985" y="591374"/>
            <a:ext cx="10108030" cy="1908545"/>
          </a:xfrm>
        </p:spPr>
        <p:txBody>
          <a:bodyPr anchor="t">
            <a:normAutofit/>
          </a:bodyPr>
          <a:lstStyle/>
          <a:p>
            <a:r>
              <a:rPr lang="nl-NL" b="1" dirty="0"/>
              <a:t>Financiën - </a:t>
            </a:r>
            <a:r>
              <a:rPr lang="nl-NL" b="1" dirty="0">
                <a:solidFill>
                  <a:srgbClr val="0070C0"/>
                </a:solidFill>
              </a:rPr>
              <a:t>Mijn leefomgeving</a:t>
            </a:r>
            <a:endParaRPr lang="nl-NL" sz="4400" dirty="0">
              <a:solidFill>
                <a:srgbClr val="0070C0"/>
              </a:solidFill>
            </a:endParaRP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68CAF31F-C711-4230-AE7C-778FACDBAE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985" y="1604013"/>
            <a:ext cx="4639677" cy="45663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1D144D3-0678-8BD3-A275-B22905C110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314154"/>
              </p:ext>
            </p:extLst>
          </p:nvPr>
        </p:nvGraphicFramePr>
        <p:xfrm>
          <a:off x="2986753" y="3429000"/>
          <a:ext cx="8255406" cy="1649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6046283" imgH="1208645" progId="Word.Document.12">
                  <p:embed/>
                </p:oleObj>
              </mc:Choice>
              <mc:Fallback>
                <p:oleObj name="Document" r:id="rId3" imgW="6046283" imgH="1208645" progId="Word.Documen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41D144D3-0678-8BD3-A275-B22905C110A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86753" y="3429000"/>
                        <a:ext cx="8255406" cy="164934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6306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1985" y="591374"/>
            <a:ext cx="10108030" cy="1908545"/>
          </a:xfrm>
        </p:spPr>
        <p:txBody>
          <a:bodyPr anchor="t">
            <a:normAutofit/>
          </a:bodyPr>
          <a:lstStyle/>
          <a:p>
            <a:r>
              <a:rPr lang="nl-NL" b="1" dirty="0"/>
              <a:t>Financiën - </a:t>
            </a:r>
            <a:r>
              <a:rPr lang="nl-NL" b="1" dirty="0">
                <a:solidFill>
                  <a:srgbClr val="0070C0"/>
                </a:solidFill>
              </a:rPr>
              <a:t>Mijn leefomgeving</a:t>
            </a:r>
            <a:endParaRPr lang="nl-NL" sz="4400" dirty="0">
              <a:solidFill>
                <a:srgbClr val="0070C0"/>
              </a:solidFill>
            </a:endParaRP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68CAF31F-C711-4230-AE7C-778FACDBAE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985" y="1604013"/>
            <a:ext cx="4639677" cy="45663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96F2A58-7A93-BA96-3D38-85601E9B4D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57637" y="3429000"/>
          <a:ext cx="7624540" cy="2392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6046283" imgH="1897702" progId="Word.Document.12">
                  <p:embed/>
                </p:oleObj>
              </mc:Choice>
              <mc:Fallback>
                <p:oleObj name="Document" r:id="rId3" imgW="6046283" imgH="1897702" progId="Word.Documen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B96F2A58-7A93-BA96-3D38-85601E9B4DA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57637" y="3429000"/>
                        <a:ext cx="7624540" cy="239205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5582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1985" y="591374"/>
            <a:ext cx="10108030" cy="1908545"/>
          </a:xfrm>
        </p:spPr>
        <p:txBody>
          <a:bodyPr anchor="t">
            <a:normAutofit/>
          </a:bodyPr>
          <a:lstStyle/>
          <a:p>
            <a:r>
              <a:rPr lang="nl-NL" b="1" dirty="0"/>
              <a:t>Financiën - </a:t>
            </a:r>
            <a:r>
              <a:rPr lang="nl-NL" b="1" dirty="0">
                <a:solidFill>
                  <a:srgbClr val="0070C0"/>
                </a:solidFill>
              </a:rPr>
              <a:t>Mijn leefomgeving</a:t>
            </a:r>
            <a:endParaRPr lang="nl-NL" sz="4400" dirty="0">
              <a:solidFill>
                <a:srgbClr val="0070C0"/>
              </a:solidFill>
            </a:endParaRP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68CAF31F-C711-4230-AE7C-778FACDBAE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985" y="1604013"/>
            <a:ext cx="4639677" cy="45663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D7B587BD-5020-447B-BBE5-2EF2E71D66B2}"/>
              </a:ext>
            </a:extLst>
          </p:cNvPr>
          <p:cNvGraphicFramePr>
            <a:graphicFrameLocks noGrp="1"/>
          </p:cNvGraphicFramePr>
          <p:nvPr/>
        </p:nvGraphicFramePr>
        <p:xfrm>
          <a:off x="2333626" y="3462176"/>
          <a:ext cx="8816389" cy="1791811"/>
        </p:xfrm>
        <a:graphic>
          <a:graphicData uri="http://schemas.openxmlformats.org/drawingml/2006/table">
            <a:tbl>
              <a:tblPr/>
              <a:tblGrid>
                <a:gridCol w="945372">
                  <a:extLst>
                    <a:ext uri="{9D8B030D-6E8A-4147-A177-3AD203B41FA5}">
                      <a16:colId xmlns:a16="http://schemas.microsoft.com/office/drawing/2014/main" val="3904190083"/>
                    </a:ext>
                  </a:extLst>
                </a:gridCol>
                <a:gridCol w="4147927">
                  <a:extLst>
                    <a:ext uri="{9D8B030D-6E8A-4147-A177-3AD203B41FA5}">
                      <a16:colId xmlns:a16="http://schemas.microsoft.com/office/drawing/2014/main" val="4096410002"/>
                    </a:ext>
                  </a:extLst>
                </a:gridCol>
                <a:gridCol w="881178">
                  <a:extLst>
                    <a:ext uri="{9D8B030D-6E8A-4147-A177-3AD203B41FA5}">
                      <a16:colId xmlns:a16="http://schemas.microsoft.com/office/drawing/2014/main" val="840861402"/>
                    </a:ext>
                  </a:extLst>
                </a:gridCol>
                <a:gridCol w="378306">
                  <a:extLst>
                    <a:ext uri="{9D8B030D-6E8A-4147-A177-3AD203B41FA5}">
                      <a16:colId xmlns:a16="http://schemas.microsoft.com/office/drawing/2014/main" val="279071349"/>
                    </a:ext>
                  </a:extLst>
                </a:gridCol>
                <a:gridCol w="415214">
                  <a:extLst>
                    <a:ext uri="{9D8B030D-6E8A-4147-A177-3AD203B41FA5}">
                      <a16:colId xmlns:a16="http://schemas.microsoft.com/office/drawing/2014/main" val="2253071234"/>
                    </a:ext>
                  </a:extLst>
                </a:gridCol>
                <a:gridCol w="512098">
                  <a:extLst>
                    <a:ext uri="{9D8B030D-6E8A-4147-A177-3AD203B41FA5}">
                      <a16:colId xmlns:a16="http://schemas.microsoft.com/office/drawing/2014/main" val="958352928"/>
                    </a:ext>
                  </a:extLst>
                </a:gridCol>
                <a:gridCol w="512098">
                  <a:extLst>
                    <a:ext uri="{9D8B030D-6E8A-4147-A177-3AD203B41FA5}">
                      <a16:colId xmlns:a16="http://schemas.microsoft.com/office/drawing/2014/main" val="3037784881"/>
                    </a:ext>
                  </a:extLst>
                </a:gridCol>
                <a:gridCol w="512098">
                  <a:extLst>
                    <a:ext uri="{9D8B030D-6E8A-4147-A177-3AD203B41FA5}">
                      <a16:colId xmlns:a16="http://schemas.microsoft.com/office/drawing/2014/main" val="2707380154"/>
                    </a:ext>
                  </a:extLst>
                </a:gridCol>
                <a:gridCol w="512098">
                  <a:extLst>
                    <a:ext uri="{9D8B030D-6E8A-4147-A177-3AD203B41FA5}">
                      <a16:colId xmlns:a16="http://schemas.microsoft.com/office/drawing/2014/main" val="633140320"/>
                    </a:ext>
                  </a:extLst>
                </a:gridCol>
              </a:tblGrid>
              <a:tr h="1238118">
                <a:tc rowSpan="2">
                  <a:txBody>
                    <a:bodyPr/>
                    <a:lstStyle/>
                    <a:p>
                      <a:pPr algn="ctr" rtl="0" fontAlgn="base"/>
                      <a:r>
                        <a:rPr lang="nl-NL" sz="1100" b="1" i="0" cap="all" dirty="0"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r>
                        <a:rPr lang="nl-NL" sz="1100" b="0" i="0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l-NL" sz="28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nl-NL" sz="1050" b="0" i="1" cap="all" dirty="0">
                          <a:effectLst/>
                          <a:latin typeface="Arial" panose="020B0604020202020204" pitchFamily="34" charset="0"/>
                        </a:rPr>
                        <a:t>10 PUNTEN</a:t>
                      </a:r>
                      <a:r>
                        <a:rPr lang="nl-NL" sz="1050" b="0" i="0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l-NL" sz="28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base"/>
                      <a:r>
                        <a:rPr lang="nl-NL" sz="1200" b="1" i="0" dirty="0">
                          <a:effectLst/>
                          <a:latin typeface="Arial" panose="020B0604020202020204" pitchFamily="34" charset="0"/>
                        </a:rPr>
                        <a:t>Kosten-baten overzicht</a:t>
                      </a:r>
                      <a:r>
                        <a:rPr lang="nl-NL" sz="1200" b="0" i="0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l-NL" sz="2800" b="0" i="0" dirty="0">
                        <a:effectLst/>
                      </a:endParaRPr>
                    </a:p>
                    <a:p>
                      <a:pPr algn="l" rtl="0" fontAlgn="base"/>
                      <a:r>
                        <a:rPr lang="nl-NL" sz="1100" b="0" i="0" dirty="0">
                          <a:effectLst/>
                          <a:latin typeface="Arial" panose="020B0604020202020204" pitchFamily="34" charset="0"/>
                        </a:rPr>
                        <a:t>De groep heeft een complete en kloppende kostenbegroting gemaakt. Hierin worden de volgende onderdelen vermeld: </a:t>
                      </a:r>
                      <a:endParaRPr lang="nl-NL" sz="2800" b="0" i="0" dirty="0">
                        <a:effectLst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1100" b="0" i="0" dirty="0">
                          <a:effectLst/>
                          <a:latin typeface="Arial" panose="020B0604020202020204" pitchFamily="34" charset="0"/>
                        </a:rPr>
                        <a:t>Kostensoort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1100" b="0" i="0" dirty="0">
                          <a:effectLst/>
                          <a:latin typeface="Arial" panose="020B0604020202020204" pitchFamily="34" charset="0"/>
                        </a:rPr>
                        <a:t>Constante en variabele kosten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1100" b="0" i="0" dirty="0">
                          <a:effectLst/>
                          <a:latin typeface="Arial" panose="020B0604020202020204" pitchFamily="34" charset="0"/>
                        </a:rPr>
                        <a:t>Inkoopfactuurprijs (incl. btw)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1100" b="0" i="0" dirty="0">
                          <a:effectLst/>
                          <a:latin typeface="Arial" panose="020B0604020202020204" pitchFamily="34" charset="0"/>
                        </a:rPr>
                        <a:t>Inkoopprijs (excl. btw)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1100" b="0" i="0" dirty="0">
                          <a:effectLst/>
                          <a:latin typeface="Arial" panose="020B0604020202020204" pitchFamily="34" charset="0"/>
                        </a:rPr>
                        <a:t>Btw-tarief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1100" b="0" i="0" dirty="0">
                          <a:effectLst/>
                          <a:latin typeface="Arial" panose="020B0604020202020204" pitchFamily="34" charset="0"/>
                        </a:rPr>
                        <a:t>Btw-bedrag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1100" b="0" i="0" dirty="0">
                          <a:effectLst/>
                          <a:latin typeface="Arial" panose="020B0604020202020204" pitchFamily="34" charset="0"/>
                        </a:rPr>
                        <a:t>Totaalbedrag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l-NL" sz="1200" b="0" i="0" dirty="0">
                          <a:effectLst/>
                          <a:latin typeface="Arial" panose="020B0604020202020204" pitchFamily="34" charset="0"/>
                        </a:rPr>
                        <a:t>Score </a:t>
                      </a:r>
                      <a:endParaRPr lang="nl-NL" sz="2800" b="0" i="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l-NL" sz="1200" b="0" i="0" dirty="0">
                          <a:effectLst/>
                          <a:latin typeface="Arial" panose="020B0604020202020204" pitchFamily="34" charset="0"/>
                        </a:rPr>
                        <a:t>0 </a:t>
                      </a:r>
                      <a:endParaRPr lang="nl-NL" sz="2800" b="0" i="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l-NL" sz="1200" b="0" i="0" dirty="0">
                          <a:effectLst/>
                          <a:latin typeface="Arial" panose="020B0604020202020204" pitchFamily="34" charset="0"/>
                        </a:rPr>
                        <a:t>1 </a:t>
                      </a:r>
                      <a:endParaRPr lang="nl-NL" sz="2800" b="0" i="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l-NL" sz="1200" b="0" i="0" dirty="0">
                          <a:effectLst/>
                          <a:latin typeface="Arial" panose="020B0604020202020204" pitchFamily="34" charset="0"/>
                        </a:rPr>
                        <a:t>2 </a:t>
                      </a:r>
                      <a:endParaRPr lang="nl-NL" sz="2800" b="0" i="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l-NL" sz="1200" b="0" i="0" dirty="0">
                          <a:effectLst/>
                          <a:latin typeface="Arial" panose="020B0604020202020204" pitchFamily="34" charset="0"/>
                        </a:rPr>
                        <a:t>3 </a:t>
                      </a:r>
                      <a:endParaRPr lang="nl-NL" sz="2800" b="0" i="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l-NL" sz="1200" b="0" i="0" dirty="0">
                          <a:effectLst/>
                          <a:latin typeface="Arial" panose="020B0604020202020204" pitchFamily="34" charset="0"/>
                        </a:rPr>
                        <a:t>4 </a:t>
                      </a:r>
                      <a:endParaRPr lang="nl-NL" sz="2800" b="0" i="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l-NL" sz="1200" b="0" i="0" dirty="0">
                          <a:effectLst/>
                          <a:latin typeface="Arial" panose="020B0604020202020204" pitchFamily="34" charset="0"/>
                        </a:rPr>
                        <a:t>5 </a:t>
                      </a:r>
                      <a:endParaRPr lang="nl-NL" sz="2800" b="0" i="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7345722"/>
                  </a:ext>
                </a:extLst>
              </a:tr>
              <a:tr h="553693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l-NL" sz="1200" b="0" i="0">
                          <a:effectLst/>
                          <a:latin typeface="Arial" panose="020B0604020202020204" pitchFamily="34" charset="0"/>
                        </a:rPr>
                        <a:t>Punten </a:t>
                      </a:r>
                      <a:endParaRPr lang="nl-NL" sz="2800" b="0" i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l-NL" sz="1200" b="1" i="0"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r>
                        <a:rPr lang="nl-NL" sz="12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l-NL" sz="2800" b="0" i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l-NL" sz="1200" b="1" i="0"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nl-NL" sz="12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l-NL" sz="2800" b="0" i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l-NL" sz="1200" b="1" i="0"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r>
                        <a:rPr lang="nl-NL" sz="12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l-NL" sz="2800" b="0" i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l-NL" sz="1200" b="1" i="0"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r>
                        <a:rPr lang="nl-NL" sz="12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l-NL" sz="2800" b="0" i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l-NL" sz="1200" b="1" i="0"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r>
                        <a:rPr lang="nl-NL" sz="12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l-NL" sz="2800" b="0" i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l-NL" sz="1200" b="1" i="0" dirty="0"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r>
                        <a:rPr lang="nl-NL" sz="1200" b="0" i="0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l-NL" sz="2800" b="0" i="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0912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014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1985" y="591374"/>
            <a:ext cx="10108030" cy="1908545"/>
          </a:xfrm>
        </p:spPr>
        <p:txBody>
          <a:bodyPr anchor="t">
            <a:normAutofit/>
          </a:bodyPr>
          <a:lstStyle/>
          <a:p>
            <a:r>
              <a:rPr lang="nl-NL" b="1" dirty="0"/>
              <a:t>Financiën - </a:t>
            </a:r>
            <a:r>
              <a:rPr lang="nl-NL" b="1" dirty="0">
                <a:solidFill>
                  <a:srgbClr val="0070C0"/>
                </a:solidFill>
              </a:rPr>
              <a:t>Mijn leefomgeving</a:t>
            </a:r>
            <a:endParaRPr lang="nl-NL" sz="4400" dirty="0">
              <a:solidFill>
                <a:srgbClr val="0070C0"/>
              </a:solidFill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475F61EA-50AB-4655-8D3F-9E01FC062F1B}"/>
              </a:ext>
            </a:extLst>
          </p:cNvPr>
          <p:cNvSpPr txBox="1"/>
          <p:nvPr/>
        </p:nvSpPr>
        <p:spPr>
          <a:xfrm>
            <a:off x="1041984" y="1682026"/>
            <a:ext cx="7911515" cy="4405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/>
            <a:r>
              <a:rPr lang="nl-NL" sz="2000" b="1" i="0" dirty="0">
                <a:effectLst/>
                <a:latin typeface="Arial" panose="020B0604020202020204" pitchFamily="34" charset="0"/>
              </a:rPr>
              <a:t>Kosten-baten overzicht</a:t>
            </a:r>
            <a:r>
              <a:rPr lang="nl-NL" sz="2000" b="0" i="0" dirty="0">
                <a:effectLst/>
                <a:latin typeface="Arial" panose="020B0604020202020204" pitchFamily="34" charset="0"/>
              </a:rPr>
              <a:t> </a:t>
            </a:r>
            <a:endParaRPr lang="nl-NL" sz="4400" b="0" i="0" dirty="0">
              <a:effectLst/>
            </a:endParaRPr>
          </a:p>
          <a:p>
            <a:pPr algn="l" rtl="0" fontAlgn="base"/>
            <a:r>
              <a:rPr lang="nl-NL" sz="1800" b="0" i="0" dirty="0">
                <a:effectLst/>
                <a:latin typeface="Arial" panose="020B0604020202020204" pitchFamily="34" charset="0"/>
              </a:rPr>
              <a:t>De groep heeft een complete en kloppende kostenbegroting gemaakt. Hierin worden de volgende onderdelen vermeld:</a:t>
            </a:r>
          </a:p>
          <a:p>
            <a:pPr algn="l" rtl="0" fontAlgn="base"/>
            <a:r>
              <a:rPr lang="nl-NL" sz="1800" b="0" i="0" dirty="0">
                <a:effectLst/>
                <a:latin typeface="Arial" panose="020B0604020202020204" pitchFamily="34" charset="0"/>
              </a:rPr>
              <a:t> </a:t>
            </a:r>
            <a:endParaRPr lang="nl-NL" sz="4400" b="0" i="0" dirty="0">
              <a:effectLst/>
            </a:endParaRPr>
          </a:p>
          <a:p>
            <a:pPr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000" b="0" i="0" dirty="0">
                <a:effectLst/>
                <a:latin typeface="Arial" panose="020B0604020202020204" pitchFamily="34" charset="0"/>
              </a:rPr>
              <a:t> Kostensoort </a:t>
            </a:r>
          </a:p>
          <a:p>
            <a:pPr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000" b="0" i="0" dirty="0">
                <a:effectLst/>
                <a:latin typeface="Arial" panose="020B0604020202020204" pitchFamily="34" charset="0"/>
              </a:rPr>
              <a:t> Constante (of vaste) en variabele kosten </a:t>
            </a:r>
          </a:p>
          <a:p>
            <a:pPr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000" b="0" i="0" dirty="0">
                <a:effectLst/>
                <a:latin typeface="Arial" panose="020B0604020202020204" pitchFamily="34" charset="0"/>
              </a:rPr>
              <a:t> Inkoopfactuurprijs incl. btw</a:t>
            </a:r>
          </a:p>
          <a:p>
            <a:pPr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000" b="0" i="0" dirty="0">
                <a:effectLst/>
                <a:latin typeface="Arial" panose="020B0604020202020204" pitchFamily="34" charset="0"/>
              </a:rPr>
              <a:t> Inkoopprijs excl. btw  </a:t>
            </a:r>
          </a:p>
          <a:p>
            <a:pPr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000" b="0" i="0" dirty="0">
                <a:effectLst/>
                <a:latin typeface="Arial" panose="020B0604020202020204" pitchFamily="34" charset="0"/>
              </a:rPr>
              <a:t> Btw-tarief </a:t>
            </a:r>
          </a:p>
          <a:p>
            <a:pPr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000" b="0" i="0" dirty="0">
                <a:effectLst/>
                <a:latin typeface="Arial" panose="020B0604020202020204" pitchFamily="34" charset="0"/>
              </a:rPr>
              <a:t> Btw-bedrag </a:t>
            </a:r>
          </a:p>
          <a:p>
            <a:pPr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000" b="0" i="0" dirty="0">
                <a:effectLst/>
                <a:latin typeface="Arial" panose="020B0604020202020204" pitchFamily="34" charset="0"/>
              </a:rPr>
              <a:t> Totaalbedrag </a:t>
            </a:r>
          </a:p>
        </p:txBody>
      </p:sp>
    </p:spTree>
    <p:extLst>
      <p:ext uri="{BB962C8B-B14F-4D97-AF65-F5344CB8AC3E}">
        <p14:creationId xmlns:p14="http://schemas.microsoft.com/office/powerpoint/2010/main" val="229022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1985" y="591374"/>
            <a:ext cx="10108030" cy="1908545"/>
          </a:xfrm>
        </p:spPr>
        <p:txBody>
          <a:bodyPr anchor="t">
            <a:normAutofit/>
          </a:bodyPr>
          <a:lstStyle/>
          <a:p>
            <a:r>
              <a:rPr lang="nl-NL" b="1" dirty="0"/>
              <a:t>Financiën - </a:t>
            </a:r>
            <a:r>
              <a:rPr lang="nl-NL" b="1" dirty="0">
                <a:solidFill>
                  <a:srgbClr val="0070C0"/>
                </a:solidFill>
              </a:rPr>
              <a:t>Mijn leefomgeving</a:t>
            </a:r>
            <a:endParaRPr lang="nl-NL" sz="4400" dirty="0">
              <a:solidFill>
                <a:srgbClr val="0070C0"/>
              </a:solidFill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2F7D5D0-BD3A-44EF-B1F5-085E0AF663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985" y="1184956"/>
            <a:ext cx="8667750" cy="539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247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1985" y="591374"/>
            <a:ext cx="10108030" cy="1908545"/>
          </a:xfrm>
        </p:spPr>
        <p:txBody>
          <a:bodyPr anchor="t">
            <a:normAutofit/>
          </a:bodyPr>
          <a:lstStyle/>
          <a:p>
            <a:r>
              <a:rPr lang="nl-NL" b="1" dirty="0"/>
              <a:t>Opdracht 1</a:t>
            </a:r>
            <a:endParaRPr lang="nl-NL" sz="4400" dirty="0">
              <a:solidFill>
                <a:srgbClr val="0070C0"/>
              </a:solidFill>
            </a:endParaRPr>
          </a:p>
        </p:txBody>
      </p:sp>
      <p:pic>
        <p:nvPicPr>
          <p:cNvPr id="3" name="Afbeelding 3" descr="Afbeelding met tafel&#10;&#10;Automatisch gegenereerde beschrijving">
            <a:extLst>
              <a:ext uri="{FF2B5EF4-FFF2-40B4-BE49-F238E27FC236}">
                <a16:creationId xmlns:a16="http://schemas.microsoft.com/office/drawing/2014/main" id="{7EBDE47B-78A4-48E4-B798-53E52CAE1E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4077" y="1995882"/>
            <a:ext cx="8201025" cy="4724400"/>
          </a:xfrm>
          <a:prstGeom prst="rect">
            <a:avLst/>
          </a:prstGeom>
        </p:spPr>
      </p:pic>
      <p:pic>
        <p:nvPicPr>
          <p:cNvPr id="4" name="Afbeelding 4" descr="Afbeelding met tekst, illustratie&#10;&#10;Automatisch gegenereerde beschrijving">
            <a:extLst>
              <a:ext uri="{FF2B5EF4-FFF2-40B4-BE49-F238E27FC236}">
                <a16:creationId xmlns:a16="http://schemas.microsoft.com/office/drawing/2014/main" id="{F0163BBB-DC4B-4607-B884-E2816940D1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6513" y="345908"/>
            <a:ext cx="1905000" cy="1057275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57C214B9-45F0-21F2-EBF0-F8E0F5E5A0E1}"/>
              </a:ext>
            </a:extLst>
          </p:cNvPr>
          <p:cNvSpPr txBox="1"/>
          <p:nvPr/>
        </p:nvSpPr>
        <p:spPr>
          <a:xfrm>
            <a:off x="1154782" y="1403183"/>
            <a:ext cx="8599170" cy="3693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nl-NL" dirty="0">
                <a:cs typeface="Calibri"/>
              </a:rPr>
              <a:t>Maak onderstaand overzicht na in Excel. </a:t>
            </a:r>
          </a:p>
        </p:txBody>
      </p:sp>
    </p:spTree>
    <p:extLst>
      <p:ext uri="{BB962C8B-B14F-4D97-AF65-F5344CB8AC3E}">
        <p14:creationId xmlns:p14="http://schemas.microsoft.com/office/powerpoint/2010/main" val="205023061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7" ma:contentTypeDescription="Een nieuw document maken." ma:contentTypeScope="" ma:versionID="0f68ed45c25507020046cd58e7081853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ed2a775c62b2ef6a30ca6d924b06821c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ad38e81-2dce-48e2-a4cf-6cf5e967729a}" ma:internalName="TaxCatchAll" ma:showField="CatchAllData" ma:web="2c4f0c93-2979-4f27-aab2-70de95932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f82ce1-f6df-49a5-8b49-cf8409a27aa4">
      <Terms xmlns="http://schemas.microsoft.com/office/infopath/2007/PartnerControls"/>
    </lcf76f155ced4ddcb4097134ff3c332f>
    <TaxCatchAll xmlns="2c4f0c93-2979-4f27-aab2-70de95932352" xsi:nil="true"/>
  </documentManagement>
</p:properties>
</file>

<file path=customXml/itemProps1.xml><?xml version="1.0" encoding="utf-8"?>
<ds:datastoreItem xmlns:ds="http://schemas.openxmlformats.org/officeDocument/2006/customXml" ds:itemID="{70583B6F-241B-4752-BA3F-65607B61D5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042BA0-5779-4559-897B-B240272669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F4FF143-0ABB-4CFF-A5DD-2BA0E6EC9068}">
  <ds:schemaRefs>
    <ds:schemaRef ds:uri="34354c1b-6b8c-435b-ad50-990538c19557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terms/"/>
    <ds:schemaRef ds:uri="47a28104-336f-447d-946e-e305ac2bcd47"/>
    <ds:schemaRef ds:uri="http://purl.org/dc/dcmitype/"/>
    <ds:schemaRef ds:uri="http://purl.org/dc/elements/1.1/"/>
    <ds:schemaRef ds:uri="c6f82ce1-f6df-49a5-8b49-cf8409a27aa4"/>
    <ds:schemaRef ds:uri="2c4f0c93-2979-4f27-aab2-70de9593235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405</Words>
  <Application>Microsoft Office PowerPoint</Application>
  <PresentationFormat>Breedbeeld</PresentationFormat>
  <Paragraphs>107</Paragraphs>
  <Slides>10</Slides>
  <Notes>1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Kantoorthema</vt:lpstr>
      <vt:lpstr>Document</vt:lpstr>
      <vt:lpstr>PowerPoint-presentatie</vt:lpstr>
      <vt:lpstr>Programma</vt:lpstr>
      <vt:lpstr>Vorige keer</vt:lpstr>
      <vt:lpstr>Financiën - Mijn leefomgeving</vt:lpstr>
      <vt:lpstr>Financiën - Mijn leefomgeving</vt:lpstr>
      <vt:lpstr>Financiën - Mijn leefomgeving</vt:lpstr>
      <vt:lpstr>Financiën - Mijn leefomgeving</vt:lpstr>
      <vt:lpstr>Financiën - Mijn leefomgeving</vt:lpstr>
      <vt:lpstr>Opdracht 1</vt:lpstr>
      <vt:lpstr>Opdracht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Thomas Noordeloos</cp:lastModifiedBy>
  <cp:revision>7</cp:revision>
  <dcterms:created xsi:type="dcterms:W3CDTF">2021-07-07T07:37:45Z</dcterms:created>
  <dcterms:modified xsi:type="dcterms:W3CDTF">2022-10-04T08:03:40Z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TriggerFlowInfo">
    <vt:lpwstr/>
  </property>
  <property fmtid="{D5CDD505-2E9C-101B-9397-08002B2CF9AE}" pid="4" name="_ExtendedDescription">
    <vt:lpwstr/>
  </property>
  <property fmtid="{D5CDD505-2E9C-101B-9397-08002B2CF9AE}" pid="5" name="MediaServiceImageTags">
    <vt:lpwstr/>
  </property>
</Properties>
</file>